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5"/>
  </p:notesMasterIdLst>
  <p:sldIdLst>
    <p:sldId id="1843" r:id="rId2"/>
    <p:sldId id="320" r:id="rId3"/>
    <p:sldId id="1772" r:id="rId4"/>
    <p:sldId id="1845" r:id="rId5"/>
    <p:sldId id="2147479623" r:id="rId6"/>
    <p:sldId id="2147479638" r:id="rId7"/>
    <p:sldId id="2147479639" r:id="rId8"/>
    <p:sldId id="2147479640" r:id="rId9"/>
    <p:sldId id="2147479662" r:id="rId10"/>
    <p:sldId id="2147479663" r:id="rId11"/>
    <p:sldId id="2147479664" r:id="rId12"/>
    <p:sldId id="1449" r:id="rId13"/>
    <p:sldId id="2147479660" r:id="rId14"/>
    <p:sldId id="2147479661" r:id="rId15"/>
    <p:sldId id="2147479665" r:id="rId16"/>
    <p:sldId id="2147479666" r:id="rId17"/>
    <p:sldId id="2147479667" r:id="rId18"/>
    <p:sldId id="2147479669" r:id="rId19"/>
    <p:sldId id="2147479670" r:id="rId20"/>
    <p:sldId id="2147479671" r:id="rId21"/>
    <p:sldId id="2147479672" r:id="rId22"/>
    <p:sldId id="2147479675" r:id="rId23"/>
    <p:sldId id="2147479673" r:id="rId24"/>
  </p:sldIdLst>
  <p:sldSz cx="12192000" cy="6858000"/>
  <p:notesSz cx="9906000" cy="14335125"/>
  <p:embeddedFontLst>
    <p:embeddedFont>
      <p:font typeface="Avenir Next LT Pro" panose="020B0504020202020204" pitchFamily="34" charset="0"/>
      <p:regular r:id="rId26"/>
      <p:bold r:id="rId27"/>
      <p:italic r:id="rId28"/>
      <p:boldItalic r:id="rId29"/>
    </p:embeddedFont>
    <p:embeddedFont>
      <p:font typeface="Georgia" panose="02040502050405020303" pitchFamily="18" charset="0"/>
      <p:regular r:id="rId30"/>
      <p:bold r:id="rId31"/>
      <p:italic r:id="rId32"/>
      <p:boldItalic r:id="rId33"/>
    </p:embeddedFont>
    <p:embeddedFont>
      <p:font typeface="Tahoma" panose="020B0604030504040204" pitchFamily="34" charset="0"/>
      <p:regular r:id="rId34"/>
      <p:bold r:id="rId35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117E"/>
    <a:srgbClr val="FBEC13"/>
    <a:srgbClr val="F79FCF"/>
    <a:srgbClr val="FDE9F3"/>
    <a:srgbClr val="C3FFE2"/>
    <a:srgbClr val="FFB061"/>
    <a:srgbClr val="FFFFFF"/>
    <a:srgbClr val="EDE8E3"/>
    <a:srgbClr val="A27F4A"/>
    <a:srgbClr val="DAA4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7259" autoAdjust="0"/>
  </p:normalViewPr>
  <p:slideViewPr>
    <p:cSldViewPr snapToGrid="0">
      <p:cViewPr varScale="1">
        <p:scale>
          <a:sx n="92" d="100"/>
          <a:sy n="92" d="100"/>
        </p:scale>
        <p:origin x="216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08/02/2024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>
            <a:extLst>
              <a:ext uri="{FF2B5EF4-FFF2-40B4-BE49-F238E27FC236}">
                <a16:creationId xmlns:a16="http://schemas.microsoft.com/office/drawing/2014/main" id="{BB515878-E3CD-4B1B-80BD-DF3607E6B7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220C2B2-54AC-4EEA-B6A8-19E0E98FCDD5}" type="slidenum">
              <a:rPr lang="fr-FR" altLang="fr-FR"/>
              <a:pPr>
                <a:spcBef>
                  <a:spcPct val="0"/>
                </a:spcBef>
              </a:pPr>
              <a:t>12</a:t>
            </a:fld>
            <a:endParaRPr lang="fr-FR" altLang="fr-FR"/>
          </a:p>
        </p:txBody>
      </p:sp>
      <p:sp>
        <p:nvSpPr>
          <p:cNvPr id="66563" name="Rectangle 2">
            <a:extLst>
              <a:ext uri="{FF2B5EF4-FFF2-40B4-BE49-F238E27FC236}">
                <a16:creationId xmlns:a16="http://schemas.microsoft.com/office/drawing/2014/main" id="{40222143-8240-4A1B-AFD7-8D4367F2AA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4" name="Rectangle 3">
            <a:extLst>
              <a:ext uri="{FF2B5EF4-FFF2-40B4-BE49-F238E27FC236}">
                <a16:creationId xmlns:a16="http://schemas.microsoft.com/office/drawing/2014/main" id="{B19AE753-4393-407D-A26F-AB33878443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0196536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>
            <a:extLst>
              <a:ext uri="{FF2B5EF4-FFF2-40B4-BE49-F238E27FC236}">
                <a16:creationId xmlns:a16="http://schemas.microsoft.com/office/drawing/2014/main" id="{BB515878-E3CD-4B1B-80BD-DF3607E6B7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220C2B2-54AC-4EEA-B6A8-19E0E98FCDD5}" type="slidenum">
              <a:rPr lang="fr-FR" altLang="fr-FR"/>
              <a:pPr>
                <a:spcBef>
                  <a:spcPct val="0"/>
                </a:spcBef>
              </a:pPr>
              <a:t>13</a:t>
            </a:fld>
            <a:endParaRPr lang="fr-FR" altLang="fr-FR"/>
          </a:p>
        </p:txBody>
      </p:sp>
      <p:sp>
        <p:nvSpPr>
          <p:cNvPr id="66563" name="Rectangle 2">
            <a:extLst>
              <a:ext uri="{FF2B5EF4-FFF2-40B4-BE49-F238E27FC236}">
                <a16:creationId xmlns:a16="http://schemas.microsoft.com/office/drawing/2014/main" id="{40222143-8240-4A1B-AFD7-8D4367F2AA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4" name="Rectangle 3">
            <a:extLst>
              <a:ext uri="{FF2B5EF4-FFF2-40B4-BE49-F238E27FC236}">
                <a16:creationId xmlns:a16="http://schemas.microsoft.com/office/drawing/2014/main" id="{B19AE753-4393-407D-A26F-AB33878443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132585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>
            <a:extLst>
              <a:ext uri="{FF2B5EF4-FFF2-40B4-BE49-F238E27FC236}">
                <a16:creationId xmlns:a16="http://schemas.microsoft.com/office/drawing/2014/main" id="{BB515878-E3CD-4B1B-80BD-DF3607E6B7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220C2B2-54AC-4EEA-B6A8-19E0E98FCDD5}" type="slidenum">
              <a:rPr lang="fr-FR" altLang="fr-FR"/>
              <a:pPr>
                <a:spcBef>
                  <a:spcPct val="0"/>
                </a:spcBef>
              </a:pPr>
              <a:t>14</a:t>
            </a:fld>
            <a:endParaRPr lang="fr-FR" altLang="fr-FR"/>
          </a:p>
        </p:txBody>
      </p:sp>
      <p:sp>
        <p:nvSpPr>
          <p:cNvPr id="66563" name="Rectangle 2">
            <a:extLst>
              <a:ext uri="{FF2B5EF4-FFF2-40B4-BE49-F238E27FC236}">
                <a16:creationId xmlns:a16="http://schemas.microsoft.com/office/drawing/2014/main" id="{40222143-8240-4A1B-AFD7-8D4367F2AA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4" name="Rectangle 3">
            <a:extLst>
              <a:ext uri="{FF2B5EF4-FFF2-40B4-BE49-F238E27FC236}">
                <a16:creationId xmlns:a16="http://schemas.microsoft.com/office/drawing/2014/main" id="{B19AE753-4393-407D-A26F-AB33878443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26100455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>
            <a:extLst>
              <a:ext uri="{FF2B5EF4-FFF2-40B4-BE49-F238E27FC236}">
                <a16:creationId xmlns:a16="http://schemas.microsoft.com/office/drawing/2014/main" id="{BB515878-E3CD-4B1B-80BD-DF3607E6B7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220C2B2-54AC-4EEA-B6A8-19E0E98FCDD5}" type="slidenum">
              <a:rPr lang="fr-FR" altLang="fr-FR"/>
              <a:pPr>
                <a:spcBef>
                  <a:spcPct val="0"/>
                </a:spcBef>
              </a:pPr>
              <a:t>15</a:t>
            </a:fld>
            <a:endParaRPr lang="fr-FR" altLang="fr-FR"/>
          </a:p>
        </p:txBody>
      </p:sp>
      <p:sp>
        <p:nvSpPr>
          <p:cNvPr id="66563" name="Rectangle 2">
            <a:extLst>
              <a:ext uri="{FF2B5EF4-FFF2-40B4-BE49-F238E27FC236}">
                <a16:creationId xmlns:a16="http://schemas.microsoft.com/office/drawing/2014/main" id="{40222143-8240-4A1B-AFD7-8D4367F2AA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4" name="Rectangle 3">
            <a:extLst>
              <a:ext uri="{FF2B5EF4-FFF2-40B4-BE49-F238E27FC236}">
                <a16:creationId xmlns:a16="http://schemas.microsoft.com/office/drawing/2014/main" id="{B19AE753-4393-407D-A26F-AB33878443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6424254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>
            <a:extLst>
              <a:ext uri="{FF2B5EF4-FFF2-40B4-BE49-F238E27FC236}">
                <a16:creationId xmlns:a16="http://schemas.microsoft.com/office/drawing/2014/main" id="{BB515878-E3CD-4B1B-80BD-DF3607E6B7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220C2B2-54AC-4EEA-B6A8-19E0E98FCDD5}" type="slidenum">
              <a:rPr lang="fr-FR" altLang="fr-FR"/>
              <a:pPr>
                <a:spcBef>
                  <a:spcPct val="0"/>
                </a:spcBef>
              </a:pPr>
              <a:t>16</a:t>
            </a:fld>
            <a:endParaRPr lang="fr-FR" altLang="fr-FR"/>
          </a:p>
        </p:txBody>
      </p:sp>
      <p:sp>
        <p:nvSpPr>
          <p:cNvPr id="66563" name="Rectangle 2">
            <a:extLst>
              <a:ext uri="{FF2B5EF4-FFF2-40B4-BE49-F238E27FC236}">
                <a16:creationId xmlns:a16="http://schemas.microsoft.com/office/drawing/2014/main" id="{40222143-8240-4A1B-AFD7-8D4367F2AA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4" name="Rectangle 3">
            <a:extLst>
              <a:ext uri="{FF2B5EF4-FFF2-40B4-BE49-F238E27FC236}">
                <a16:creationId xmlns:a16="http://schemas.microsoft.com/office/drawing/2014/main" id="{B19AE753-4393-407D-A26F-AB33878443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665423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emf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4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"/>
          <a:stretch/>
        </p:blipFill>
        <p:spPr>
          <a:xfrm>
            <a:off x="0" y="321"/>
            <a:ext cx="12191999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76641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8050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9DF8D99-FA9F-7465-2CEE-E2B44BEAC96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9D4FEB8-E390-4AB2-A383-D27EB227BC1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540A4D40-5128-3D7A-7E03-43453E1029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7188" y="1621832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F25DE10F-1B31-7EDE-5019-892471605D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17188" y="2953588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31C48914-5972-AD88-1646-5F0DE8CE0C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17188" y="4262483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E9BCD0CB-FBF0-B13A-0584-4B683AEA2F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16925" y="187960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0AB6A861-B609-F50D-F10D-5470D0B85A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16925" y="322072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5" name="Espace réservé du texte 22">
            <a:extLst>
              <a:ext uri="{FF2B5EF4-FFF2-40B4-BE49-F238E27FC236}">
                <a16:creationId xmlns:a16="http://schemas.microsoft.com/office/drawing/2014/main" id="{88DF90AB-158E-8C62-1B29-FEF607BEDB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16925" y="456184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F399A9A0-D309-10E5-7F78-CCBD7151D1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 rot="10800000">
            <a:off x="9428874" y="1"/>
            <a:ext cx="1451139" cy="138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71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1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95523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144171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Selection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pour une image  3">
            <a:extLst>
              <a:ext uri="{FF2B5EF4-FFF2-40B4-BE49-F238E27FC236}">
                <a16:creationId xmlns:a16="http://schemas.microsoft.com/office/drawing/2014/main" id="{4CDE07B7-04E8-52B4-096E-F2E05783956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261989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835297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603367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7" y="875654"/>
            <a:ext cx="3581401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47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7" y="1337381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m2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129562" y="718900"/>
            <a:ext cx="3325786" cy="490689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94750" y="1908313"/>
            <a:ext cx="2237685" cy="32699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534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Image </a:t>
            </a:r>
            <a:br>
              <a:rPr lang="fr-FR" dirty="0"/>
            </a:br>
            <a:r>
              <a:rPr lang="fr-FR" dirty="0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Site web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d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Merci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914160F-37F6-A360-9437-209BFC9B5700}"/>
              </a:ext>
            </a:extLst>
          </p:cNvPr>
          <p:cNvSpPr/>
          <p:nvPr userDrawn="1"/>
        </p:nvSpPr>
        <p:spPr>
          <a:xfrm>
            <a:off x="3696042" y="684991"/>
            <a:ext cx="4799912" cy="4799912"/>
          </a:xfrm>
          <a:prstGeom prst="ellipse">
            <a:avLst/>
          </a:prstGeom>
          <a:noFill/>
          <a:ln w="76200">
            <a:solidFill>
              <a:srgbClr val="D91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12B403-1086-DB8B-5002-B8AAFC296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10434009" y="3592286"/>
            <a:ext cx="1757991" cy="326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017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C1A-ECD2-40E0-9A8D-E0326433E9DA}" type="datetimeFigureOut">
              <a:rPr lang="fr-FR" smtClean="0"/>
              <a:t>08/02/2024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DB04D-E4F9-4947-AB26-4570721084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497919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C1A-ECD2-40E0-9A8D-E0326433E9DA}" type="datetimeFigureOut">
              <a:rPr lang="fr-FR" smtClean="0"/>
              <a:t>08/02/2024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DB04D-E4F9-4947-AB26-4570721084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168285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295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76C9212-A613-781D-3DAA-D81A5DFCD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graphique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microsoft.com/office/2007/relationships/hdphoto" Target="../media/hdphoto1.wdp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image" Target="../media/image3.pn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D6481AAA-E00E-F263-4A27-2B819835BE75}"/>
              </a:ext>
            </a:extLst>
          </p:cNvPr>
          <p:cNvPicPr>
            <a:picLocks noChangeAspect="1"/>
          </p:cNvPicPr>
          <p:nvPr userDrawn="1"/>
        </p:nvPicPr>
        <p:blipFill>
          <a:blip r:embed="rId41" cstate="screen">
            <a:biLevel thresh="50000"/>
            <a:extLst>
              <a:ext uri="{BEBA8EAE-BF5A-486C-A8C5-ECC9F3942E4B}">
                <a14:imgProps xmlns:a14="http://schemas.microsoft.com/office/drawing/2010/main">
                  <a14:imgLayer r:embed="rId4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9109" y="6285162"/>
            <a:ext cx="471964" cy="515481"/>
          </a:xfrm>
          <a:prstGeom prst="rect">
            <a:avLst/>
          </a:prstGeom>
        </p:spPr>
      </p:pic>
      <p:cxnSp>
        <p:nvCxnSpPr>
          <p:cNvPr id="23" name="Straight Connector 2">
            <a:extLst>
              <a:ext uri="{FF2B5EF4-FFF2-40B4-BE49-F238E27FC236}">
                <a16:creationId xmlns:a16="http://schemas.microsoft.com/office/drawing/2014/main" id="{7A10451D-2C54-46D8-08B1-C72D3F642F31}"/>
              </a:ext>
            </a:extLst>
          </p:cNvPr>
          <p:cNvCxnSpPr/>
          <p:nvPr userDrawn="1"/>
        </p:nvCxnSpPr>
        <p:spPr>
          <a:xfrm>
            <a:off x="10816715" y="6370525"/>
            <a:ext cx="0" cy="381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D38AA93B-6462-D266-79F0-26381A415162}"/>
              </a:ext>
            </a:extLst>
          </p:cNvPr>
          <p:cNvCxnSpPr/>
          <p:nvPr userDrawn="1"/>
        </p:nvCxnSpPr>
        <p:spPr>
          <a:xfrm>
            <a:off x="11150970" y="6302352"/>
            <a:ext cx="0" cy="418476"/>
          </a:xfrm>
          <a:prstGeom prst="line">
            <a:avLst/>
          </a:prstGeom>
          <a:ln>
            <a:solidFill>
              <a:srgbClr val="7A5C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 6">
            <a:extLst>
              <a:ext uri="{FF2B5EF4-FFF2-40B4-BE49-F238E27FC236}">
                <a16:creationId xmlns:a16="http://schemas.microsoft.com/office/drawing/2014/main" id="{C8BC28ED-2AEF-983A-D76A-2DFA9A67A409}"/>
              </a:ext>
            </a:extLst>
          </p:cNvPr>
          <p:cNvPicPr>
            <a:picLocks noChangeAspect="1"/>
          </p:cNvPicPr>
          <p:nvPr userDrawn="1"/>
        </p:nvPicPr>
        <p:blipFill>
          <a:blip r:embed="rId43" cstate="screen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25348" y="6254759"/>
            <a:ext cx="1104680" cy="621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  <p:sldLayoutId id="2147483706" r:id="rId6"/>
    <p:sldLayoutId id="2147483688" r:id="rId7"/>
    <p:sldLayoutId id="2147483689" r:id="rId8"/>
    <p:sldLayoutId id="2147483697" r:id="rId9"/>
    <p:sldLayoutId id="2147483690" r:id="rId10"/>
    <p:sldLayoutId id="2147483701" r:id="rId11"/>
    <p:sldLayoutId id="2147483702" r:id="rId12"/>
    <p:sldLayoutId id="2147483698" r:id="rId13"/>
    <p:sldLayoutId id="2147483694" r:id="rId14"/>
    <p:sldLayoutId id="2147483704" r:id="rId15"/>
    <p:sldLayoutId id="2147483679" r:id="rId16"/>
    <p:sldLayoutId id="2147483682" r:id="rId17"/>
    <p:sldLayoutId id="2147483678" r:id="rId18"/>
    <p:sldLayoutId id="2147483680" r:id="rId19"/>
    <p:sldLayoutId id="2147483708" r:id="rId20"/>
    <p:sldLayoutId id="2147483707" r:id="rId21"/>
    <p:sldLayoutId id="2147483681" r:id="rId22"/>
    <p:sldLayoutId id="2147483683" r:id="rId23"/>
    <p:sldLayoutId id="2147483684" r:id="rId24"/>
    <p:sldLayoutId id="2147483691" r:id="rId25"/>
    <p:sldLayoutId id="2147483692" r:id="rId26"/>
    <p:sldLayoutId id="2147483685" r:id="rId27"/>
    <p:sldLayoutId id="2147483699" r:id="rId28"/>
    <p:sldLayoutId id="2147483693" r:id="rId29"/>
    <p:sldLayoutId id="2147483686" r:id="rId30"/>
    <p:sldLayoutId id="2147483696" r:id="rId31"/>
    <p:sldLayoutId id="2147483695" r:id="rId32"/>
    <p:sldLayoutId id="2147483677" r:id="rId33"/>
    <p:sldLayoutId id="2147483676" r:id="rId34"/>
    <p:sldLayoutId id="2147483703" r:id="rId35"/>
    <p:sldLayoutId id="2147483713" r:id="rId36"/>
    <p:sldLayoutId id="2147483714" r:id="rId37"/>
    <p:sldLayoutId id="2147483715" r:id="rId38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6.xml"/><Relationship Id="rId4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8.xml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8.xml"/><Relationship Id="rId4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9.png"/><Relationship Id="rId7" Type="http://schemas.microsoft.com/office/2007/relationships/hdphoto" Target="../media/hdphoto1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2.png"/><Relationship Id="rId5" Type="http://schemas.microsoft.com/office/2007/relationships/hdphoto" Target="../media/hdphoto3.wdp"/><Relationship Id="rId4" Type="http://schemas.openxmlformats.org/officeDocument/2006/relationships/image" Target="../media/image30.png"/><Relationship Id="rId9" Type="http://schemas.microsoft.com/office/2007/relationships/hdphoto" Target="../media/hdphoto4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8.xml"/><Relationship Id="rId5" Type="http://schemas.microsoft.com/office/2007/relationships/hdphoto" Target="../media/hdphoto3.wdp"/><Relationship Id="rId4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1AC2E75A-DD6F-09BF-0FA6-B52DA4239F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4256" y="-168432"/>
            <a:ext cx="12296256" cy="7026432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C80F01FC-3318-14D5-07AC-101D4B930F25}"/>
              </a:ext>
            </a:extLst>
          </p:cNvPr>
          <p:cNvSpPr/>
          <p:nvPr/>
        </p:nvSpPr>
        <p:spPr>
          <a:xfrm>
            <a:off x="-114796" y="-83574"/>
            <a:ext cx="12192000" cy="6941574"/>
          </a:xfrm>
          <a:prstGeom prst="rect">
            <a:avLst/>
          </a:pr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EB37665-B4C5-4940-AD9E-D67FEF433DEF}"/>
              </a:ext>
            </a:extLst>
          </p:cNvPr>
          <p:cNvSpPr/>
          <p:nvPr/>
        </p:nvSpPr>
        <p:spPr>
          <a:xfrm>
            <a:off x="114796" y="2490206"/>
            <a:ext cx="88888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4000" b="1" dirty="0">
                <a:solidFill>
                  <a:schemeClr val="bg1"/>
                </a:solidFill>
                <a:latin typeface="Georgia" panose="02040502050405020303" pitchFamily="18" charset="0"/>
              </a:rPr>
              <a:t>CAMPAGNE TV </a:t>
            </a:r>
            <a:br>
              <a:rPr lang="fr-FR" sz="4000" b="1" dirty="0">
                <a:solidFill>
                  <a:schemeClr val="bg1"/>
                </a:solidFill>
                <a:latin typeface="Georgia" panose="02040502050405020303" pitchFamily="18" charset="0"/>
              </a:rPr>
            </a:br>
            <a:r>
              <a:rPr lang="fr-FR" sz="4000" b="1" dirty="0">
                <a:solidFill>
                  <a:schemeClr val="bg1"/>
                </a:solidFill>
                <a:latin typeface="Georgia" panose="02040502050405020303" pitchFamily="18" charset="0"/>
              </a:rPr>
              <a:t>DARTY CONCEPTEUR CUISINE </a:t>
            </a:r>
            <a:br>
              <a:rPr lang="fr-FR" sz="4000" b="1" dirty="0">
                <a:solidFill>
                  <a:schemeClr val="bg1"/>
                </a:solidFill>
                <a:latin typeface="Georgia" panose="02040502050405020303" pitchFamily="18" charset="0"/>
              </a:rPr>
            </a:br>
            <a:r>
              <a:rPr lang="fr-FR" sz="4000" b="1" dirty="0">
                <a:solidFill>
                  <a:schemeClr val="bg1"/>
                </a:solidFill>
                <a:latin typeface="Georgia" panose="02040502050405020303" pitchFamily="18" charset="0"/>
              </a:rPr>
              <a:t>&amp; ELECTROLUX</a:t>
            </a:r>
          </a:p>
        </p:txBody>
      </p:sp>
      <p:pic>
        <p:nvPicPr>
          <p:cNvPr id="13" name="Picture 2" descr="Le Nouveau Belier I L&amp;#39;agence">
            <a:extLst>
              <a:ext uri="{FF2B5EF4-FFF2-40B4-BE49-F238E27FC236}">
                <a16:creationId xmlns:a16="http://schemas.microsoft.com/office/drawing/2014/main" id="{9FC90899-A800-4069-BD5B-97432CC4E0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9763" y="3811037"/>
            <a:ext cx="4899650" cy="2725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58790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BE24597-9018-432E-B953-B4E153362A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4495" y="4498363"/>
            <a:ext cx="318939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2400" b="1" dirty="0">
                <a:solidFill>
                  <a:srgbClr val="D9117E"/>
                </a:solidFill>
                <a:latin typeface="Avenir Next LT Pro" panose="020B0504020202020204" pitchFamily="34" charset="0"/>
              </a:rPr>
              <a:t>Plaque Aspirante Saphir Mat</a:t>
            </a:r>
          </a:p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lang="fr-FR" sz="2400" b="1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endParaRPr lang="fr-FR" sz="2400" b="1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F8F3BF3A-EE7D-C15D-04AF-29E0882A8D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5832" y="922738"/>
            <a:ext cx="6166432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9600" b="1" spc="300" dirty="0">
                <a:solidFill>
                  <a:schemeClr val="tx1"/>
                </a:solidFill>
                <a:latin typeface="Calvert MT Std" panose="02040504020105020204" pitchFamily="18" charset="0"/>
              </a:rPr>
              <a:t>VALORISER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481AEDE-01EA-D7FC-3234-8137838B73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6359" y="2828835"/>
            <a:ext cx="11033277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pc="300" dirty="0">
                <a:solidFill>
                  <a:schemeClr val="tx1"/>
                </a:solidFill>
                <a:latin typeface="Avenir Next LT Pro" panose="020B0504020202020204" pitchFamily="34" charset="0"/>
              </a:rPr>
              <a:t>Electrolux avec 2 produits </a:t>
            </a:r>
            <a:br>
              <a:rPr lang="fr-FR" spc="300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pc="300" dirty="0">
                <a:solidFill>
                  <a:schemeClr val="tx1"/>
                </a:solidFill>
                <a:latin typeface="Avenir Next LT Pro" panose="020B0504020202020204" pitchFamily="34" charset="0"/>
              </a:rPr>
              <a:t>iconiques au sein d’un univers aspirationnel</a:t>
            </a:r>
            <a:endParaRPr lang="fr-FR" spc="-150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AA1213CA-1865-9F3A-C275-11A8EE973950}"/>
              </a:ext>
            </a:extLst>
          </p:cNvPr>
          <p:cNvCxnSpPr/>
          <p:nvPr/>
        </p:nvCxnSpPr>
        <p:spPr>
          <a:xfrm>
            <a:off x="4646645" y="2554722"/>
            <a:ext cx="264989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Rectangle 3">
            <a:extLst>
              <a:ext uri="{FF2B5EF4-FFF2-40B4-BE49-F238E27FC236}">
                <a16:creationId xmlns:a16="http://schemas.microsoft.com/office/drawing/2014/main" id="{CD5D56B1-A50E-B888-3802-8F8184BD8025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1142561" y="1167416"/>
            <a:ext cx="3291269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sz="3200" b="1" dirty="0">
                <a:solidFill>
                  <a:schemeClr val="bg1"/>
                </a:solidFill>
                <a:highlight>
                  <a:srgbClr val="D9117E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ENJEU#2</a:t>
            </a:r>
            <a:endParaRPr lang="fr-FR" sz="3200" b="1" dirty="0">
              <a:solidFill>
                <a:schemeClr val="bg1"/>
              </a:solidFill>
              <a:highlight>
                <a:srgbClr val="D9117E"/>
              </a:highligh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E66E0F02-B214-5020-E2B3-F43230E6B7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9390" y="4498363"/>
            <a:ext cx="318939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2400" b="1" dirty="0">
                <a:solidFill>
                  <a:srgbClr val="D9117E"/>
                </a:solidFill>
                <a:latin typeface="Avenir Next LT Pro" panose="020B0504020202020204" pitchFamily="34" charset="0"/>
              </a:rPr>
              <a:t>Four combiné vapeur</a:t>
            </a:r>
          </a:p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lang="fr-FR" sz="2400" b="1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endParaRPr lang="fr-FR" sz="2400" b="1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16308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Darty Concepteur Cuisine - Et la cuisine, c'est qui ? - Packshotmag">
            <a:extLst>
              <a:ext uri="{FF2B5EF4-FFF2-40B4-BE49-F238E27FC236}">
                <a16:creationId xmlns:a16="http://schemas.microsoft.com/office/drawing/2014/main" id="{E2CAFADA-895C-4AEE-6BDB-E04E883683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57308" y="0"/>
            <a:ext cx="1254930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844005" y="2525121"/>
            <a:ext cx="777196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spc="-150" dirty="0">
                <a:solidFill>
                  <a:schemeClr val="bg1"/>
                </a:solidFill>
                <a:latin typeface="Calvert MT Std" panose="02040504020105020204" pitchFamily="18" charset="0"/>
              </a:rPr>
              <a:t>PARTIS PRIS</a:t>
            </a:r>
          </a:p>
        </p:txBody>
      </p:sp>
      <p:pic>
        <p:nvPicPr>
          <p:cNvPr id="15" name="Picture 2" descr="Le Nouveau Belier I L&amp;#39;agence">
            <a:extLst>
              <a:ext uri="{FF2B5EF4-FFF2-40B4-BE49-F238E27FC236}">
                <a16:creationId xmlns:a16="http://schemas.microsoft.com/office/drawing/2014/main" id="{6306E0C0-77E1-408F-94DB-806952EB9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95179" y="4207381"/>
            <a:ext cx="3863952" cy="214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77815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CE2C4A3-3833-4F8E-82EA-ED8ADB4C07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0862" y="2568277"/>
            <a:ext cx="8201025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eaLnBrk="1" hangingPunct="1">
              <a:defRPr/>
            </a:pPr>
            <a:r>
              <a:rPr lang="fr-FR" sz="3200" b="1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Souligner l'association de deux marques fortes, Darty comme une ‘surprenante évidence’ pour la conception de cuisine et Electrolux comme symbole de la qualité et de l’innovation.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FB458D05-D364-7A9D-F3A4-172C954C7FCC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934743" y="1246389"/>
            <a:ext cx="3291269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sz="3200" b="1" dirty="0">
                <a:solidFill>
                  <a:schemeClr val="bg1"/>
                </a:solidFill>
                <a:highlight>
                  <a:srgbClr val="D9117E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PARTIS PRIS #1</a:t>
            </a:r>
            <a:endParaRPr lang="fr-FR" sz="3200" b="1" dirty="0">
              <a:solidFill>
                <a:schemeClr val="bg1"/>
              </a:solidFill>
              <a:highlight>
                <a:srgbClr val="D9117E"/>
              </a:highligh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4433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CE2C4A3-3833-4F8E-82EA-ED8ADB4C07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0862" y="2568277"/>
            <a:ext cx="8201025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eaLnBrk="1" hangingPunct="1">
              <a:defRPr/>
            </a:pPr>
            <a:r>
              <a:rPr lang="fr-FR" sz="3200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Capitaliser sur les facteurs clés </a:t>
            </a:r>
            <a:br>
              <a:rPr lang="fr-FR" sz="3200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3200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de succès de cette saga </a:t>
            </a:r>
          </a:p>
          <a:p>
            <a:pPr algn="l" eaLnBrk="1" hangingPunct="1">
              <a:defRPr/>
            </a:pPr>
            <a:r>
              <a:rPr lang="fr-FR" sz="3200" b="1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Une comédie vraie</a:t>
            </a:r>
          </a:p>
          <a:p>
            <a:pPr algn="l" eaLnBrk="1" hangingPunct="1">
              <a:defRPr/>
            </a:pPr>
            <a:r>
              <a:rPr lang="fr-FR" sz="3200" b="1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Des personnages récurrents</a:t>
            </a:r>
          </a:p>
          <a:p>
            <a:pPr algn="l" eaLnBrk="1" hangingPunct="1">
              <a:defRPr/>
            </a:pPr>
            <a:r>
              <a:rPr lang="fr-FR" sz="3200" b="1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Un gimmick qui installe le concept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FB458D05-D364-7A9D-F3A4-172C954C7FCC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934743" y="1246389"/>
            <a:ext cx="3291269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sz="3200" b="1" dirty="0">
                <a:solidFill>
                  <a:schemeClr val="bg1"/>
                </a:solidFill>
                <a:highlight>
                  <a:srgbClr val="D9117E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PARTIS PRIS #2</a:t>
            </a:r>
            <a:endParaRPr lang="fr-FR" sz="3200" b="1" dirty="0">
              <a:solidFill>
                <a:schemeClr val="bg1"/>
              </a:solidFill>
              <a:highlight>
                <a:srgbClr val="D9117E"/>
              </a:highligh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93372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riangle isocèle 2">
            <a:extLst>
              <a:ext uri="{FF2B5EF4-FFF2-40B4-BE49-F238E27FC236}">
                <a16:creationId xmlns:a16="http://schemas.microsoft.com/office/drawing/2014/main" id="{2EA0C3BE-2BB4-78C7-E980-E569A1405A2F}"/>
              </a:ext>
            </a:extLst>
          </p:cNvPr>
          <p:cNvSpPr/>
          <p:nvPr/>
        </p:nvSpPr>
        <p:spPr>
          <a:xfrm flipV="1">
            <a:off x="4172989" y="789709"/>
            <a:ext cx="2884516" cy="432262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027F2F7-1484-C56A-6D51-F96CBAF8A326}"/>
              </a:ext>
            </a:extLst>
          </p:cNvPr>
          <p:cNvSpPr txBox="1"/>
          <p:nvPr/>
        </p:nvSpPr>
        <p:spPr>
          <a:xfrm>
            <a:off x="2915690" y="1842300"/>
            <a:ext cx="6097384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800" b="1" i="0" dirty="0">
                <a:solidFill>
                  <a:srgbClr val="374151"/>
                </a:solidFill>
                <a:effectLst/>
                <a:latin typeface="Georgia" panose="02040502050405020303" pitchFamily="18" charset="0"/>
              </a:rPr>
              <a:t>"La cuisine c'est qui? </a:t>
            </a:r>
            <a:endParaRPr lang="fr-FR" sz="2800" b="1" dirty="0">
              <a:solidFill>
                <a:srgbClr val="374151"/>
              </a:solidFill>
              <a:latin typeface="Georgia" panose="02040502050405020303" pitchFamily="18" charset="0"/>
            </a:endParaRPr>
          </a:p>
          <a:p>
            <a:pPr algn="ctr"/>
            <a:r>
              <a:rPr lang="fr-FR" sz="2800" b="1" i="0" dirty="0">
                <a:solidFill>
                  <a:srgbClr val="374151"/>
                </a:solidFill>
                <a:effectLst/>
                <a:latin typeface="Georgia" panose="02040502050405020303" pitchFamily="18" charset="0"/>
              </a:rPr>
              <a:t>C'est Darty" </a:t>
            </a:r>
            <a:br>
              <a:rPr lang="fr-FR" sz="2800" b="1" i="0" dirty="0">
                <a:solidFill>
                  <a:srgbClr val="374151"/>
                </a:solidFill>
                <a:effectLst/>
                <a:latin typeface="Georgia" panose="02040502050405020303" pitchFamily="18" charset="0"/>
              </a:rPr>
            </a:br>
            <a:br>
              <a:rPr lang="fr-FR" sz="2800" b="0" i="0" dirty="0">
                <a:solidFill>
                  <a:srgbClr val="374151"/>
                </a:solidFill>
                <a:effectLst/>
                <a:latin typeface="Georgia" panose="02040502050405020303" pitchFamily="18" charset="0"/>
              </a:rPr>
            </a:br>
            <a:r>
              <a:rPr lang="fr-FR" sz="2800" b="0" i="0" dirty="0">
                <a:solidFill>
                  <a:srgbClr val="374151"/>
                </a:solidFill>
                <a:effectLst/>
                <a:latin typeface="Georgia" panose="02040502050405020303" pitchFamily="18" charset="0"/>
              </a:rPr>
              <a:t>Un claim qui</a:t>
            </a:r>
            <a:br>
              <a:rPr lang="fr-FR" sz="2800" b="0" i="0" dirty="0">
                <a:solidFill>
                  <a:srgbClr val="374151"/>
                </a:solidFill>
                <a:effectLst/>
                <a:latin typeface="Georgia" panose="02040502050405020303" pitchFamily="18" charset="0"/>
              </a:rPr>
            </a:br>
            <a:r>
              <a:rPr lang="fr-FR" sz="2800" b="0" i="0" dirty="0">
                <a:solidFill>
                  <a:srgbClr val="374151"/>
                </a:solidFill>
                <a:effectLst/>
                <a:latin typeface="Georgia" panose="02040502050405020303" pitchFamily="18" charset="0"/>
              </a:rPr>
              <a:t>renforce la notoriété et</a:t>
            </a:r>
            <a:br>
              <a:rPr lang="fr-FR" sz="2800" b="0" i="0" dirty="0">
                <a:solidFill>
                  <a:srgbClr val="374151"/>
                </a:solidFill>
                <a:effectLst/>
                <a:latin typeface="Georgia" panose="02040502050405020303" pitchFamily="18" charset="0"/>
              </a:rPr>
            </a:br>
            <a:r>
              <a:rPr lang="fr-FR" sz="2800" b="0" i="0" dirty="0">
                <a:solidFill>
                  <a:srgbClr val="374151"/>
                </a:solidFill>
                <a:effectLst/>
                <a:latin typeface="Georgia" panose="02040502050405020303" pitchFamily="18" charset="0"/>
              </a:rPr>
              <a:t> l'identité de la marque.</a:t>
            </a:r>
          </a:p>
          <a:p>
            <a:pPr algn="ctr"/>
            <a:r>
              <a:rPr lang="fr-FR" sz="2800" dirty="0">
                <a:solidFill>
                  <a:srgbClr val="374151"/>
                </a:solidFill>
                <a:latin typeface="Georgia" panose="02040502050405020303" pitchFamily="18" charset="0"/>
              </a:rPr>
              <a:t>Elle doit rester au cœur du spot </a:t>
            </a:r>
            <a:br>
              <a:rPr lang="fr-FR" sz="2800" dirty="0">
                <a:solidFill>
                  <a:srgbClr val="374151"/>
                </a:solidFill>
                <a:latin typeface="Georgia" panose="02040502050405020303" pitchFamily="18" charset="0"/>
              </a:rPr>
            </a:br>
            <a:r>
              <a:rPr lang="fr-FR" sz="2800" dirty="0">
                <a:solidFill>
                  <a:srgbClr val="374151"/>
                </a:solidFill>
                <a:latin typeface="Georgia" panose="02040502050405020303" pitchFamily="18" charset="0"/>
              </a:rPr>
              <a:t>pour renforcer la mémorisation </a:t>
            </a:r>
            <a:br>
              <a:rPr lang="fr-FR" sz="2800" dirty="0">
                <a:solidFill>
                  <a:srgbClr val="374151"/>
                </a:solidFill>
                <a:latin typeface="Georgia" panose="02040502050405020303" pitchFamily="18" charset="0"/>
              </a:rPr>
            </a:br>
            <a:r>
              <a:rPr lang="fr-FR" sz="2800" dirty="0">
                <a:solidFill>
                  <a:srgbClr val="374151"/>
                </a:solidFill>
                <a:latin typeface="Georgia" panose="02040502050405020303" pitchFamily="18" charset="0"/>
              </a:rPr>
              <a:t>de la marque.</a:t>
            </a:r>
            <a:endParaRPr lang="fr-FR" sz="28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75942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CE2C4A3-3833-4F8E-82EA-ED8ADB4C07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0862" y="2568277"/>
            <a:ext cx="8201025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eaLnBrk="1" hangingPunct="1">
              <a:defRPr/>
            </a:pPr>
            <a:r>
              <a:rPr lang="fr-FR" sz="3200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Une réalisation au service de la comédie et de la mémorisation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FB458D05-D364-7A9D-F3A4-172C954C7FCC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934743" y="1246389"/>
            <a:ext cx="3291269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sz="3200" b="1" dirty="0">
                <a:solidFill>
                  <a:schemeClr val="bg1"/>
                </a:solidFill>
                <a:highlight>
                  <a:srgbClr val="D9117E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PARTIS PRIS #3</a:t>
            </a:r>
            <a:endParaRPr lang="fr-FR" sz="3200" b="1" dirty="0">
              <a:solidFill>
                <a:schemeClr val="bg1"/>
              </a:solidFill>
              <a:highlight>
                <a:srgbClr val="D9117E"/>
              </a:highligh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35449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riangle isocèle 2">
            <a:extLst>
              <a:ext uri="{FF2B5EF4-FFF2-40B4-BE49-F238E27FC236}">
                <a16:creationId xmlns:a16="http://schemas.microsoft.com/office/drawing/2014/main" id="{2EA0C3BE-2BB4-78C7-E980-E569A1405A2F}"/>
              </a:ext>
            </a:extLst>
          </p:cNvPr>
          <p:cNvSpPr/>
          <p:nvPr/>
        </p:nvSpPr>
        <p:spPr>
          <a:xfrm rot="16200000" flipV="1">
            <a:off x="1175559" y="1241554"/>
            <a:ext cx="968433" cy="32835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027F2F7-1484-C56A-6D51-F96CBAF8A326}"/>
              </a:ext>
            </a:extLst>
          </p:cNvPr>
          <p:cNvSpPr txBox="1"/>
          <p:nvPr/>
        </p:nvSpPr>
        <p:spPr>
          <a:xfrm>
            <a:off x="2227811" y="1012954"/>
            <a:ext cx="8140237" cy="50552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>
              <a:defRPr/>
            </a:pPr>
            <a:r>
              <a:rPr lang="fr-FR" sz="2400" b="1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Les mêmes personnages et la même dynamique </a:t>
            </a:r>
            <a:r>
              <a:rPr lang="fr-FR" sz="2400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 dialogue permettront de renforcer la mémorisation et l’agrément </a:t>
            </a:r>
          </a:p>
          <a:p>
            <a:pPr algn="l" eaLnBrk="1" hangingPunct="1">
              <a:defRPr/>
            </a:pPr>
            <a:endParaRPr lang="fr-FR" sz="2400" dirty="0">
              <a:latin typeface="Avenir Next LT Pro" panose="020B0504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 eaLnBrk="1" hangingPunct="1">
              <a:defRPr/>
            </a:pPr>
            <a:r>
              <a:rPr lang="fr-FR" sz="2400" b="1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 ton de la publicité doit rester léger et amical </a:t>
            </a:r>
            <a:r>
              <a:rPr lang="fr-FR" sz="2400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pour conserver son côté convivial et accessible.</a:t>
            </a:r>
          </a:p>
          <a:p>
            <a:pPr algn="l" eaLnBrk="1" hangingPunct="1">
              <a:defRPr/>
            </a:pPr>
            <a:endParaRPr lang="fr-FR" sz="2400" dirty="0">
              <a:latin typeface="Avenir Next LT Pro" panose="020B0504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 eaLnBrk="1" hangingPunct="1">
              <a:defRPr/>
            </a:pPr>
            <a:r>
              <a:rPr lang="fr-FR" sz="2400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Nos protagonistes doivent continuer à </a:t>
            </a:r>
            <a:r>
              <a:rPr lang="fr-FR" sz="2400" b="1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être ‘vrais’ et sympathiques</a:t>
            </a:r>
            <a:r>
              <a:rPr lang="fr-FR" sz="2400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permettant aux téléspectateurs de s'identifier à eux</a:t>
            </a:r>
            <a:r>
              <a:rPr lang="fr-FR" sz="1050" i="0" dirty="0">
                <a:solidFill>
                  <a:srgbClr val="374151"/>
                </a:solidFill>
                <a:effectLst/>
                <a:latin typeface="Avenir Next LT Pro" panose="020B0504020202020204" pitchFamily="34" charset="0"/>
              </a:rPr>
              <a:t>.</a:t>
            </a:r>
          </a:p>
          <a:p>
            <a:pPr algn="l" eaLnBrk="1" hangingPunct="1">
              <a:defRPr/>
            </a:pPr>
            <a:endParaRPr lang="fr-FR" sz="1050" dirty="0">
              <a:solidFill>
                <a:srgbClr val="374151"/>
              </a:solidFill>
              <a:latin typeface="Avenir Next LT Pro" panose="020B0504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 eaLnBrk="1" hangingPunct="1">
              <a:defRPr/>
            </a:pPr>
            <a:r>
              <a:rPr lang="fr-FR" sz="1050" b="1" dirty="0">
                <a:solidFill>
                  <a:srgbClr val="374151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2400" b="1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 décor et l'environnement </a:t>
            </a:r>
            <a:r>
              <a:rPr lang="fr-FR" sz="2400" dirty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doivent être soignés et inspirants, reflétant un style de vie auquel les consommateurs voudraient aspirer.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2247CD6-C7AA-5093-D779-F92B8B042E35}"/>
              </a:ext>
            </a:extLst>
          </p:cNvPr>
          <p:cNvSpPr txBox="1"/>
          <p:nvPr/>
        </p:nvSpPr>
        <p:spPr>
          <a:xfrm>
            <a:off x="471747" y="276690"/>
            <a:ext cx="799892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fr-FR" sz="2800" b="1" dirty="0">
                <a:latin typeface="Georgia" panose="02040502050405020303" pitchFamily="18" charset="0"/>
                <a:sym typeface="Wingdings" panose="05000000000000000000" pitchFamily="2" charset="2"/>
              </a:rPr>
              <a:t>Travailler une copy qui installe une saga </a:t>
            </a:r>
            <a:endParaRPr lang="fr-FR" sz="2800" b="1" dirty="0">
              <a:latin typeface="Georgia" panose="02040502050405020303" pitchFamily="18" charset="0"/>
            </a:endParaRP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D4AA7C54-6830-25CE-E73A-7568234C288B}"/>
              </a:ext>
            </a:extLst>
          </p:cNvPr>
          <p:cNvSpPr/>
          <p:nvPr/>
        </p:nvSpPr>
        <p:spPr>
          <a:xfrm rot="16200000" flipV="1">
            <a:off x="1175559" y="2670310"/>
            <a:ext cx="968433" cy="32835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98C6EBA7-9B2F-2A1C-EA3D-53CD0E28583A}"/>
              </a:ext>
            </a:extLst>
          </p:cNvPr>
          <p:cNvSpPr/>
          <p:nvPr/>
        </p:nvSpPr>
        <p:spPr>
          <a:xfrm rot="16200000" flipV="1">
            <a:off x="1175558" y="3978179"/>
            <a:ext cx="968433" cy="32835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riangle isocèle 7">
            <a:extLst>
              <a:ext uri="{FF2B5EF4-FFF2-40B4-BE49-F238E27FC236}">
                <a16:creationId xmlns:a16="http://schemas.microsoft.com/office/drawing/2014/main" id="{1455622C-6D5E-4BEE-1093-B2CA5EEB6977}"/>
              </a:ext>
            </a:extLst>
          </p:cNvPr>
          <p:cNvSpPr/>
          <p:nvPr/>
        </p:nvSpPr>
        <p:spPr>
          <a:xfrm rot="16200000" flipV="1">
            <a:off x="1175559" y="5219546"/>
            <a:ext cx="968433" cy="32835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57591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arty Concepteur Cuisine X Electrolux - YouTube">
            <a:extLst>
              <a:ext uri="{FF2B5EF4-FFF2-40B4-BE49-F238E27FC236}">
                <a16:creationId xmlns:a16="http://schemas.microsoft.com/office/drawing/2014/main" id="{06FAE983-04A4-DC6A-9B39-801CE72BC8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417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844005" y="2525121"/>
            <a:ext cx="777196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spc="-150" dirty="0">
                <a:solidFill>
                  <a:schemeClr val="bg1"/>
                </a:solidFill>
                <a:latin typeface="Calvert MT Std" panose="02040504020105020204" pitchFamily="18" charset="0"/>
              </a:rPr>
              <a:t>CREATION</a:t>
            </a:r>
          </a:p>
        </p:txBody>
      </p:sp>
      <p:pic>
        <p:nvPicPr>
          <p:cNvPr id="15" name="Picture 2" descr="Le Nouveau Belier I L&amp;#39;agence">
            <a:extLst>
              <a:ext uri="{FF2B5EF4-FFF2-40B4-BE49-F238E27FC236}">
                <a16:creationId xmlns:a16="http://schemas.microsoft.com/office/drawing/2014/main" id="{6306E0C0-77E1-408F-94DB-806952EB9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3950" y="3716959"/>
            <a:ext cx="3863952" cy="214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71090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55A2B3F-E2C0-975E-1616-72981760647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Visage humain, personne, sourire, habits&#10;&#10;Description générée automatiquement">
            <a:extLst>
              <a:ext uri="{FF2B5EF4-FFF2-40B4-BE49-F238E27FC236}">
                <a16:creationId xmlns:a16="http://schemas.microsoft.com/office/drawing/2014/main" id="{B5F9AD78-B7B4-F2A0-014E-9A3BD78148C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7304" y="0"/>
            <a:ext cx="96973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1236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55A2B3F-E2C0-975E-1616-72981760647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329F0E1-A38D-8985-5830-69178C30D5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208" y="0"/>
            <a:ext cx="96975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331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04E0480-308C-ABBA-7270-FAE813371A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4429"/>
            <a:ext cx="12192000" cy="691242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-59714"/>
            <a:ext cx="12192000" cy="6941574"/>
          </a:xfrm>
          <a:prstGeom prst="rect">
            <a:avLst/>
          </a:prstGeom>
          <a:solidFill>
            <a:schemeClr val="bg2">
              <a:lumMod val="1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405675" y="3191718"/>
            <a:ext cx="445070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spc="-150" dirty="0">
                <a:solidFill>
                  <a:schemeClr val="bg1"/>
                </a:solidFill>
                <a:latin typeface="Georgia" panose="02040502050405020303" pitchFamily="18" charset="0"/>
              </a:rPr>
              <a:t>BRIEF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ED2C801-D5EF-9445-8DD0-974D1A487DBB}"/>
              </a:ext>
            </a:extLst>
          </p:cNvPr>
          <p:cNvCxnSpPr/>
          <p:nvPr/>
        </p:nvCxnSpPr>
        <p:spPr>
          <a:xfrm>
            <a:off x="11407969" y="6356705"/>
            <a:ext cx="0" cy="381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4" descr="C:\Users\Antoine Jubert\Documents\PRES LNB\logo LNB.jpg">
            <a:extLst>
              <a:ext uri="{FF2B5EF4-FFF2-40B4-BE49-F238E27FC236}">
                <a16:creationId xmlns:a16="http://schemas.microsoft.com/office/drawing/2014/main" id="{9B5BF026-808E-485B-9DC2-458FB0343A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62735" y="6359813"/>
            <a:ext cx="450665" cy="332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 descr="Le Nouveau Belier I L&amp;#39;agence">
            <a:extLst>
              <a:ext uri="{FF2B5EF4-FFF2-40B4-BE49-F238E27FC236}">
                <a16:creationId xmlns:a16="http://schemas.microsoft.com/office/drawing/2014/main" id="{6306E0C0-77E1-408F-94DB-806952EB9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95179" y="4207381"/>
            <a:ext cx="3863952" cy="214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D3AB0F3-0178-398E-B040-FB5A25D81E4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33590" y="6243869"/>
            <a:ext cx="471964" cy="515481"/>
          </a:xfrm>
          <a:prstGeom prst="rect">
            <a:avLst/>
          </a:prstGeom>
        </p:spPr>
      </p:pic>
      <p:cxnSp>
        <p:nvCxnSpPr>
          <p:cNvPr id="12" name="Straight Connector 2">
            <a:extLst>
              <a:ext uri="{FF2B5EF4-FFF2-40B4-BE49-F238E27FC236}">
                <a16:creationId xmlns:a16="http://schemas.microsoft.com/office/drawing/2014/main" id="{83700D43-AA3B-F237-DA12-38D2E808CB85}"/>
              </a:ext>
            </a:extLst>
          </p:cNvPr>
          <p:cNvCxnSpPr/>
          <p:nvPr/>
        </p:nvCxnSpPr>
        <p:spPr>
          <a:xfrm>
            <a:off x="10655299" y="6311110"/>
            <a:ext cx="0" cy="381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 7">
            <a:extLst>
              <a:ext uri="{FF2B5EF4-FFF2-40B4-BE49-F238E27FC236}">
                <a16:creationId xmlns:a16="http://schemas.microsoft.com/office/drawing/2014/main" id="{EB6B5915-B8AD-9533-4554-498349A8991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7194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6429" y="6177202"/>
            <a:ext cx="1104680" cy="621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2902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55A2B3F-E2C0-975E-1616-72981760647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Visage humain, habits, capture d’écran, personne&#10;&#10;Description générée automatiquement">
            <a:extLst>
              <a:ext uri="{FF2B5EF4-FFF2-40B4-BE49-F238E27FC236}">
                <a16:creationId xmlns:a16="http://schemas.microsoft.com/office/drawing/2014/main" id="{DDC7234B-5CEF-2BE6-BE10-F687F4F2FD6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6234" y="0"/>
            <a:ext cx="96995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1863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55A2B3F-E2C0-975E-1616-72981760647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BF58447-E15E-85FE-D8DF-319BEFD384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208" y="0"/>
            <a:ext cx="96975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6243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55A2B3F-E2C0-975E-1616-72981760647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habits, personne, Visage humain&#10;&#10;Description générée automatiquement">
            <a:extLst>
              <a:ext uri="{FF2B5EF4-FFF2-40B4-BE49-F238E27FC236}">
                <a16:creationId xmlns:a16="http://schemas.microsoft.com/office/drawing/2014/main" id="{EBBA7C54-42EA-9338-8142-FC1B8008C41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7144" y="0"/>
            <a:ext cx="96977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4331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55A2B3F-E2C0-975E-1616-72981760647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8C8E068-715F-27C9-3703-3D3288EA29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208" y="0"/>
            <a:ext cx="96975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906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>
            <a:extLst>
              <a:ext uri="{FF2B5EF4-FFF2-40B4-BE49-F238E27FC236}">
                <a16:creationId xmlns:a16="http://schemas.microsoft.com/office/drawing/2014/main" id="{9C379E7C-D780-4BF2-BE55-2D3B705F6B0E}"/>
              </a:ext>
            </a:extLst>
          </p:cNvPr>
          <p:cNvSpPr txBox="1"/>
          <p:nvPr/>
        </p:nvSpPr>
        <p:spPr>
          <a:xfrm>
            <a:off x="500697" y="1813173"/>
            <a:ext cx="10636003" cy="33855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Concevoir un film pub émergeant, </a:t>
            </a:r>
            <a:b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qui matérialise l'engagement et les valeurs des deux marques parfaitement complémentaires :</a:t>
            </a:r>
            <a:b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 DARTY, spécialiste en conception de cuisines, </a:t>
            </a:r>
            <a:b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et Electrolux, des produits de qualité, innovants &amp;</a:t>
            </a:r>
            <a:b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 très performants </a:t>
            </a:r>
            <a:b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endParaRPr lang="fr-FR" sz="2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ctr">
              <a:defRPr/>
            </a:pPr>
            <a:endParaRPr lang="fr-FR" b="1" dirty="0">
              <a:latin typeface="Avenir Next LT Pro" panose="020B05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40584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244AF2B9-E8BF-5A4B-10C6-FCE682BD00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98188"/>
            <a:ext cx="12449104" cy="698004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844005" y="2525121"/>
            <a:ext cx="777196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spc="-150" dirty="0">
                <a:solidFill>
                  <a:schemeClr val="bg1"/>
                </a:solidFill>
                <a:latin typeface="Calvert MT Std" panose="02040504020105020204" pitchFamily="18" charset="0"/>
              </a:rPr>
              <a:t>CHALLENGES STRATEGIQUES</a:t>
            </a:r>
          </a:p>
        </p:txBody>
      </p:sp>
      <p:pic>
        <p:nvPicPr>
          <p:cNvPr id="15" name="Picture 2" descr="Le Nouveau Belier I L&amp;#39;agence">
            <a:extLst>
              <a:ext uri="{FF2B5EF4-FFF2-40B4-BE49-F238E27FC236}">
                <a16:creationId xmlns:a16="http://schemas.microsoft.com/office/drawing/2014/main" id="{6306E0C0-77E1-408F-94DB-806952EB9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95179" y="4207381"/>
            <a:ext cx="3863952" cy="214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64465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1C5511-5B13-95AF-3C40-D9CAA06A3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Situation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7E66158-51D3-C106-9290-98E5F74959D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fr-FR" dirty="0"/>
              <a:t>Darty Concepteur cuisine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4601299-4B3B-84F2-2D6D-14A059D9C5BE}"/>
              </a:ext>
            </a:extLst>
          </p:cNvPr>
          <p:cNvSpPr txBox="1"/>
          <p:nvPr/>
        </p:nvSpPr>
        <p:spPr>
          <a:xfrm>
            <a:off x="1629295" y="1808702"/>
            <a:ext cx="10158152" cy="4438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sz="28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 impact très fort de la communication TV </a:t>
            </a:r>
            <a:br>
              <a:rPr lang="fr-FR" sz="28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28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sur la notoriété de l’enseigne </a:t>
            </a:r>
            <a:br>
              <a:rPr lang="fr-FR" sz="28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20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36% des consommateurs identifiaient Darty comme cuisiniste en 2021,</a:t>
            </a:r>
            <a:br>
              <a:rPr lang="fr-FR" sz="20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20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ils sont 55% désormais.</a:t>
            </a:r>
            <a:br>
              <a:rPr lang="fr-FR" sz="20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20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Une hausse de 12 points entre 2022 et 2023 📈</a:t>
            </a:r>
          </a:p>
          <a:p>
            <a:pPr marL="0" marR="0" lvl="0" indent="0" algn="l" defTabSz="914400" rtl="0" eaLnBrk="1" fontAlgn="base" latinLnBrk="0" hangingPunct="1"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rgbClr val="2E2E2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sz="28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Une notoriété qui agit immédiatement sur le business </a:t>
            </a:r>
            <a:br>
              <a:rPr lang="fr-FR" sz="2800" dirty="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une croissance forte des ventes de cuisine dans un contexte de marché en tension</a:t>
            </a:r>
            <a:b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Les spécialistes cuisines ont enregistré, sur les cinq premiers mois de l’année, un recul de 9 % ; </a:t>
            </a:r>
            <a:b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 rapport à 2019, leur progression reste de 15 %.</a:t>
            </a:r>
          </a:p>
          <a:p>
            <a:pPr marL="0" marR="0" lvl="0" indent="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À fin mai 2023, le marché de la cuisine a reculé de 6 % en valeur par rapport à 2022.📉</a:t>
            </a:r>
          </a:p>
          <a:p>
            <a:pPr marL="0" marR="0" lvl="0" indent="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rgbClr val="2E2E2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riangle isocèle 9">
            <a:extLst>
              <a:ext uri="{FF2B5EF4-FFF2-40B4-BE49-F238E27FC236}">
                <a16:creationId xmlns:a16="http://schemas.microsoft.com/office/drawing/2014/main" id="{43576AF5-E4CF-034A-E797-C95B2B0BF4AD}"/>
              </a:ext>
            </a:extLst>
          </p:cNvPr>
          <p:cNvSpPr/>
          <p:nvPr/>
        </p:nvSpPr>
        <p:spPr>
          <a:xfrm rot="5400000">
            <a:off x="602584" y="1816481"/>
            <a:ext cx="506009" cy="49045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Triangle isocèle 11">
            <a:extLst>
              <a:ext uri="{FF2B5EF4-FFF2-40B4-BE49-F238E27FC236}">
                <a16:creationId xmlns:a16="http://schemas.microsoft.com/office/drawing/2014/main" id="{7F7F7A04-DFE1-49EF-5481-0D85AE1F9A5D}"/>
              </a:ext>
            </a:extLst>
          </p:cNvPr>
          <p:cNvSpPr/>
          <p:nvPr/>
        </p:nvSpPr>
        <p:spPr>
          <a:xfrm rot="5400000">
            <a:off x="602584" y="4091165"/>
            <a:ext cx="506009" cy="49045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12415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1C5511-5B13-95AF-3C40-D9CAA06A3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Rappel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EF06545-CBC8-8A2A-EA44-D138FB3B3F61}"/>
              </a:ext>
            </a:extLst>
          </p:cNvPr>
          <p:cNvSpPr txBox="1"/>
          <p:nvPr/>
        </p:nvSpPr>
        <p:spPr>
          <a:xfrm>
            <a:off x="2837711" y="1678306"/>
            <a:ext cx="71475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ON NE PEUT PAS DESIRER QUELQUE</a:t>
            </a:r>
            <a:r>
              <a:rPr lang="fr-FR" sz="2800" dirty="0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2800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CHOSE QU’ON NE CONNAIT PAS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039369DA-D474-9F37-6D95-7541A1089AA7}"/>
              </a:ext>
            </a:extLst>
          </p:cNvPr>
          <p:cNvSpPr txBox="1"/>
          <p:nvPr/>
        </p:nvSpPr>
        <p:spPr>
          <a:xfrm>
            <a:off x="540661" y="3173995"/>
            <a:ext cx="977543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Sur le secteur cuisine, les intentionnistes prennent des renseignements sur plusieurs enseignes avant de faire un devis (plus de 2 devis en moyenne par intentionniste). </a:t>
            </a:r>
            <a:b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 présence à l’esprit de l’enseigne est donc primordiale.</a:t>
            </a:r>
          </a:p>
          <a:p>
            <a:endParaRPr lang="fr-FR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fr-F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1 point de notoriété se concrétise mécaniquement </a:t>
            </a:r>
            <a:br>
              <a:rPr lang="fr-F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en devis complémentaires.</a:t>
            </a:r>
          </a:p>
        </p:txBody>
      </p:sp>
      <p:sp>
        <p:nvSpPr>
          <p:cNvPr id="10" name="Triangle isocèle 9">
            <a:extLst>
              <a:ext uri="{FF2B5EF4-FFF2-40B4-BE49-F238E27FC236}">
                <a16:creationId xmlns:a16="http://schemas.microsoft.com/office/drawing/2014/main" id="{248F5E1A-C1FF-041B-8369-CEECF488F464}"/>
              </a:ext>
            </a:extLst>
          </p:cNvPr>
          <p:cNvSpPr/>
          <p:nvPr/>
        </p:nvSpPr>
        <p:spPr>
          <a:xfrm rot="5400000">
            <a:off x="486295" y="4305589"/>
            <a:ext cx="997527" cy="673331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78588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1C5511-5B13-95AF-3C40-D9CAA06A3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Rappel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7E66158-51D3-C106-9290-98E5F74959D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fr-FR" dirty="0"/>
              <a:t>Darty Concepteur cuisine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EF06545-CBC8-8A2A-EA44-D138FB3B3F61}"/>
              </a:ext>
            </a:extLst>
          </p:cNvPr>
          <p:cNvSpPr txBox="1"/>
          <p:nvPr/>
        </p:nvSpPr>
        <p:spPr>
          <a:xfrm>
            <a:off x="2837711" y="1678306"/>
            <a:ext cx="71475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ON NE PEUT PAS DESIRER QUELQUE</a:t>
            </a:r>
            <a:r>
              <a:rPr lang="fr-FR" sz="2800" dirty="0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2800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CHOSE QU’ON NE CONNAIT PAS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039369DA-D474-9F37-6D95-7541A1089AA7}"/>
              </a:ext>
            </a:extLst>
          </p:cNvPr>
          <p:cNvSpPr txBox="1"/>
          <p:nvPr/>
        </p:nvSpPr>
        <p:spPr>
          <a:xfrm>
            <a:off x="673664" y="2932926"/>
            <a:ext cx="5959892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 progression de la notoriété de Darty en tant que cuisiniste est très importante dans un secteur concurrentiel très actif… </a:t>
            </a:r>
          </a:p>
          <a:p>
            <a:r>
              <a:rPr lang="fr-FR" sz="1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CEPENDANT, </a:t>
            </a:r>
            <a:br>
              <a:rPr lang="fr-FR" sz="1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 notoriété est récente donc fragile &amp; </a:t>
            </a:r>
            <a:r>
              <a:rPr lang="fr-FR" sz="1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 arrivant à la 9</a:t>
            </a:r>
            <a:r>
              <a:rPr lang="fr-FR" sz="1700" baseline="30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ème</a:t>
            </a:r>
            <a:r>
              <a:rPr lang="fr-FR" sz="1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place, </a:t>
            </a:r>
            <a:r>
              <a:rPr lang="fr-F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nous n’avons pas atteint un niveau de notoriété nous permettant de nous imposer comme un référent sur ce marché.</a:t>
            </a:r>
            <a:endParaRPr lang="fr-FR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510DB6DB-1201-2D73-3606-365A2E5D59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9089494"/>
              </p:ext>
            </p:extLst>
          </p:nvPr>
        </p:nvGraphicFramePr>
        <p:xfrm>
          <a:off x="6961794" y="2932926"/>
          <a:ext cx="2374789" cy="372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8397">
                  <a:extLst>
                    <a:ext uri="{9D8B030D-6E8A-4147-A177-3AD203B41FA5}">
                      <a16:colId xmlns:a16="http://schemas.microsoft.com/office/drawing/2014/main" val="4014109361"/>
                    </a:ext>
                  </a:extLst>
                </a:gridCol>
                <a:gridCol w="513196">
                  <a:extLst>
                    <a:ext uri="{9D8B030D-6E8A-4147-A177-3AD203B41FA5}">
                      <a16:colId xmlns:a16="http://schemas.microsoft.com/office/drawing/2014/main" val="2247327413"/>
                    </a:ext>
                  </a:extLst>
                </a:gridCol>
                <a:gridCol w="513196">
                  <a:extLst>
                    <a:ext uri="{9D8B030D-6E8A-4147-A177-3AD203B41FA5}">
                      <a16:colId xmlns:a16="http://schemas.microsoft.com/office/drawing/2014/main" val="2931274506"/>
                    </a:ext>
                  </a:extLst>
                </a:gridCol>
              </a:tblGrid>
              <a:tr h="437726">
                <a:tc>
                  <a:txBody>
                    <a:bodyPr/>
                    <a:lstStyle/>
                    <a:p>
                      <a:pPr algn="l" fontAlgn="b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u="none" strike="noStrike">
                          <a:effectLst/>
                          <a:latin typeface="Avenir Next LT Pro" panose="020B0504020202020204" pitchFamily="34" charset="0"/>
                        </a:rPr>
                        <a:t>Vague 8 (Juin 2023) 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u="none" strike="noStrike" dirty="0">
                          <a:effectLst/>
                          <a:latin typeface="Avenir Next LT Pro" panose="020B0504020202020204" pitchFamily="34" charset="0"/>
                        </a:rPr>
                        <a:t>Vague 9 (</a:t>
                      </a:r>
                      <a:r>
                        <a:rPr lang="fr-FR" sz="900" u="none" strike="noStrike" dirty="0" err="1">
                          <a:effectLst/>
                          <a:latin typeface="Avenir Next LT Pro" panose="020B0504020202020204" pitchFamily="34" charset="0"/>
                        </a:rPr>
                        <a:t>Nov</a:t>
                      </a:r>
                      <a:r>
                        <a:rPr lang="fr-FR" sz="900" u="none" strike="noStrike" dirty="0">
                          <a:effectLst/>
                          <a:latin typeface="Avenir Next LT Pro" panose="020B0504020202020204" pitchFamily="34" charset="0"/>
                        </a:rPr>
                        <a:t> 2023) 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extLst>
                  <a:ext uri="{0D108BD9-81ED-4DB2-BD59-A6C34878D82A}">
                    <a16:rowId xmlns:a16="http://schemas.microsoft.com/office/drawing/2014/main" val="3092126972"/>
                  </a:ext>
                </a:extLst>
              </a:tr>
              <a:tr h="150940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>
                          <a:effectLst/>
                          <a:latin typeface="Avenir Next LT Pro" panose="020B0504020202020204" pitchFamily="34" charset="0"/>
                        </a:rPr>
                        <a:t>Total</a:t>
                      </a:r>
                      <a:endParaRPr lang="fr-FR" sz="900" b="1" i="0" u="none" strike="noStrike">
                        <a:solidFill>
                          <a:srgbClr val="FFFFFF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u="none" strike="noStrike">
                          <a:effectLst/>
                          <a:latin typeface="Avenir Next LT Pro" panose="020B0504020202020204" pitchFamily="34" charset="0"/>
                        </a:rPr>
                        <a:t>951</a:t>
                      </a:r>
                      <a:endParaRPr lang="fr-FR" sz="900" b="1" i="0" u="none" strike="noStrike">
                        <a:solidFill>
                          <a:srgbClr val="F9F9F9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u="none" strike="noStrike" dirty="0">
                          <a:effectLst/>
                          <a:latin typeface="Avenir Next LT Pro" panose="020B0504020202020204" pitchFamily="34" charset="0"/>
                        </a:rPr>
                        <a:t>945</a:t>
                      </a:r>
                      <a:endParaRPr lang="fr-FR" sz="900" b="1" i="0" u="none" strike="noStrike" dirty="0">
                        <a:solidFill>
                          <a:srgbClr val="F9F9F9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extLst>
                  <a:ext uri="{0D108BD9-81ED-4DB2-BD59-A6C34878D82A}">
                    <a16:rowId xmlns:a16="http://schemas.microsoft.com/office/drawing/2014/main" val="2303049184"/>
                  </a:ext>
                </a:extLst>
              </a:tr>
              <a:tr h="150940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>
                          <a:effectLst/>
                          <a:latin typeface="Avenir Next LT Pro" panose="020B0504020202020204" pitchFamily="34" charset="0"/>
                        </a:rPr>
                        <a:t>ST Au moins une réponse</a:t>
                      </a:r>
                      <a:endParaRPr lang="fr-FR" sz="900" b="0" i="1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98%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97%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extLst>
                  <a:ext uri="{0D108BD9-81ED-4DB2-BD59-A6C34878D82A}">
                    <a16:rowId xmlns:a16="http://schemas.microsoft.com/office/drawing/2014/main" val="1637930772"/>
                  </a:ext>
                </a:extLst>
              </a:tr>
              <a:tr h="150940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>
                          <a:effectLst/>
                          <a:latin typeface="Avenir Next LT Pro" panose="020B0504020202020204" pitchFamily="34" charset="0"/>
                        </a:rPr>
                        <a:t>. Cuisinella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82%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83%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extLst>
                  <a:ext uri="{0D108BD9-81ED-4DB2-BD59-A6C34878D82A}">
                    <a16:rowId xmlns:a16="http://schemas.microsoft.com/office/drawing/2014/main" val="3346725119"/>
                  </a:ext>
                </a:extLst>
              </a:tr>
              <a:tr h="150940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 dirty="0">
                          <a:effectLst/>
                          <a:latin typeface="Avenir Next LT Pro" panose="020B0504020202020204" pitchFamily="34" charset="0"/>
                        </a:rPr>
                        <a:t>. Schmidt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74%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75%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extLst>
                  <a:ext uri="{0D108BD9-81ED-4DB2-BD59-A6C34878D82A}">
                    <a16:rowId xmlns:a16="http://schemas.microsoft.com/office/drawing/2014/main" val="2319622368"/>
                  </a:ext>
                </a:extLst>
              </a:tr>
              <a:tr h="150940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>
                          <a:effectLst/>
                          <a:latin typeface="Avenir Next LT Pro" panose="020B0504020202020204" pitchFamily="34" charset="0"/>
                        </a:rPr>
                        <a:t>. Mobalpa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66%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68%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extLst>
                  <a:ext uri="{0D108BD9-81ED-4DB2-BD59-A6C34878D82A}">
                    <a16:rowId xmlns:a16="http://schemas.microsoft.com/office/drawing/2014/main" val="3555542904"/>
                  </a:ext>
                </a:extLst>
              </a:tr>
              <a:tr h="150940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>
                          <a:effectLst/>
                          <a:latin typeface="Avenir Next LT Pro" panose="020B0504020202020204" pitchFamily="34" charset="0"/>
                        </a:rPr>
                        <a:t>. Cuisine plus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65%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63%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extLst>
                  <a:ext uri="{0D108BD9-81ED-4DB2-BD59-A6C34878D82A}">
                    <a16:rowId xmlns:a16="http://schemas.microsoft.com/office/drawing/2014/main" val="1410141178"/>
                  </a:ext>
                </a:extLst>
              </a:tr>
              <a:tr h="150940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>
                          <a:effectLst/>
                          <a:latin typeface="Avenir Next LT Pro" panose="020B0504020202020204" pitchFamily="34" charset="0"/>
                        </a:rPr>
                        <a:t>. Ikea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63%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62%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extLst>
                  <a:ext uri="{0D108BD9-81ED-4DB2-BD59-A6C34878D82A}">
                    <a16:rowId xmlns:a16="http://schemas.microsoft.com/office/drawing/2014/main" val="1740882880"/>
                  </a:ext>
                </a:extLst>
              </a:tr>
              <a:tr h="150940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>
                          <a:effectLst/>
                          <a:latin typeface="Avenir Next LT Pro" panose="020B0504020202020204" pitchFamily="34" charset="0"/>
                        </a:rPr>
                        <a:t>. Lapeyre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 dirty="0">
                          <a:effectLst/>
                          <a:latin typeface="Avenir Next LT Pro" panose="020B0504020202020204" pitchFamily="34" charset="0"/>
                        </a:rPr>
                        <a:t>62%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60%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extLst>
                  <a:ext uri="{0D108BD9-81ED-4DB2-BD59-A6C34878D82A}">
                    <a16:rowId xmlns:a16="http://schemas.microsoft.com/office/drawing/2014/main" val="2539030091"/>
                  </a:ext>
                </a:extLst>
              </a:tr>
              <a:tr h="150940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>
                          <a:effectLst/>
                          <a:latin typeface="Avenir Next LT Pro" panose="020B0504020202020204" pitchFamily="34" charset="0"/>
                        </a:rPr>
                        <a:t>. Ixina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60%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61%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extLst>
                  <a:ext uri="{0D108BD9-81ED-4DB2-BD59-A6C34878D82A}">
                    <a16:rowId xmlns:a16="http://schemas.microsoft.com/office/drawing/2014/main" val="4274392445"/>
                  </a:ext>
                </a:extLst>
              </a:tr>
              <a:tr h="150940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>
                          <a:effectLst/>
                          <a:latin typeface="Avenir Next LT Pro" panose="020B0504020202020204" pitchFamily="34" charset="0"/>
                        </a:rPr>
                        <a:t>. Leroy Merlin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59%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 dirty="0">
                          <a:effectLst/>
                          <a:latin typeface="Avenir Next LT Pro" panose="020B0504020202020204" pitchFamily="34" charset="0"/>
                        </a:rPr>
                        <a:t>56%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extLst>
                  <a:ext uri="{0D108BD9-81ED-4DB2-BD59-A6C34878D82A}">
                    <a16:rowId xmlns:a16="http://schemas.microsoft.com/office/drawing/2014/main" val="3138178373"/>
                  </a:ext>
                </a:extLst>
              </a:tr>
              <a:tr h="150940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1" u="none" strike="noStrike" dirty="0">
                          <a:effectLst/>
                          <a:latin typeface="Avenir Next LT Pro" panose="020B0504020202020204" pitchFamily="34" charset="0"/>
                        </a:rPr>
                        <a:t>. Darty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b="1" u="none" strike="noStrike">
                          <a:effectLst/>
                          <a:latin typeface="Avenir Next LT Pro" panose="020B0504020202020204" pitchFamily="34" charset="0"/>
                        </a:rPr>
                        <a:t>49%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b="1" u="none" strike="noStrike" dirty="0">
                          <a:effectLst/>
                          <a:latin typeface="Avenir Next LT Pro" panose="020B0504020202020204" pitchFamily="34" charset="0"/>
                        </a:rPr>
                        <a:t>55%</a:t>
                      </a:r>
                      <a:endParaRPr lang="fr-FR" sz="800" b="1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extLst>
                  <a:ext uri="{0D108BD9-81ED-4DB2-BD59-A6C34878D82A}">
                    <a16:rowId xmlns:a16="http://schemas.microsoft.com/office/drawing/2014/main" val="773300581"/>
                  </a:ext>
                </a:extLst>
              </a:tr>
              <a:tr h="150940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>
                          <a:effectLst/>
                          <a:latin typeface="Avenir Next LT Pro" panose="020B0504020202020204" pitchFamily="34" charset="0"/>
                        </a:rPr>
                        <a:t>. Hygena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 dirty="0">
                          <a:effectLst/>
                          <a:latin typeface="Avenir Next LT Pro" panose="020B0504020202020204" pitchFamily="34" charset="0"/>
                        </a:rPr>
                        <a:t>49%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 dirty="0">
                          <a:effectLst/>
                          <a:latin typeface="Avenir Next LT Pro" panose="020B0504020202020204" pitchFamily="34" charset="0"/>
                        </a:rPr>
                        <a:t>50%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extLst>
                  <a:ext uri="{0D108BD9-81ED-4DB2-BD59-A6C34878D82A}">
                    <a16:rowId xmlns:a16="http://schemas.microsoft.com/office/drawing/2014/main" val="3705815820"/>
                  </a:ext>
                </a:extLst>
              </a:tr>
              <a:tr h="150940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>
                          <a:effectLst/>
                          <a:latin typeface="Avenir Next LT Pro" panose="020B0504020202020204" pitchFamily="34" charset="0"/>
                        </a:rPr>
                        <a:t>. But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48%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 dirty="0">
                          <a:effectLst/>
                          <a:latin typeface="Avenir Next LT Pro" panose="020B0504020202020204" pitchFamily="34" charset="0"/>
                        </a:rPr>
                        <a:t>46%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extLst>
                  <a:ext uri="{0D108BD9-81ED-4DB2-BD59-A6C34878D82A}">
                    <a16:rowId xmlns:a16="http://schemas.microsoft.com/office/drawing/2014/main" val="2763968449"/>
                  </a:ext>
                </a:extLst>
              </a:tr>
              <a:tr h="150940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>
                          <a:effectLst/>
                          <a:latin typeface="Avenir Next LT Pro" panose="020B0504020202020204" pitchFamily="34" charset="0"/>
                        </a:rPr>
                        <a:t>. Conforama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47%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46%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extLst>
                  <a:ext uri="{0D108BD9-81ED-4DB2-BD59-A6C34878D82A}">
                    <a16:rowId xmlns:a16="http://schemas.microsoft.com/office/drawing/2014/main" val="3551572574"/>
                  </a:ext>
                </a:extLst>
              </a:tr>
              <a:tr h="150940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>
                          <a:effectLst/>
                          <a:latin typeface="Avenir Next LT Pro" panose="020B0504020202020204" pitchFamily="34" charset="0"/>
                        </a:rPr>
                        <a:t>. Castorama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45%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43%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extLst>
                  <a:ext uri="{0D108BD9-81ED-4DB2-BD59-A6C34878D82A}">
                    <a16:rowId xmlns:a16="http://schemas.microsoft.com/office/drawing/2014/main" val="3895226496"/>
                  </a:ext>
                </a:extLst>
              </a:tr>
              <a:tr h="150940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>
                          <a:effectLst/>
                          <a:latin typeface="Avenir Next LT Pro" panose="020B0504020202020204" pitchFamily="34" charset="0"/>
                        </a:rPr>
                        <a:t>. Arthur Bonnet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 dirty="0">
                          <a:effectLst/>
                          <a:latin typeface="Avenir Next LT Pro" panose="020B0504020202020204" pitchFamily="34" charset="0"/>
                        </a:rPr>
                        <a:t>41%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41%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extLst>
                  <a:ext uri="{0D108BD9-81ED-4DB2-BD59-A6C34878D82A}">
                    <a16:rowId xmlns:a16="http://schemas.microsoft.com/office/drawing/2014/main" val="3855735089"/>
                  </a:ext>
                </a:extLst>
              </a:tr>
              <a:tr h="150940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>
                          <a:effectLst/>
                          <a:latin typeface="Avenir Next LT Pro" panose="020B0504020202020204" pitchFamily="34" charset="0"/>
                        </a:rPr>
                        <a:t>. So coo'c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39%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42%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extLst>
                  <a:ext uri="{0D108BD9-81ED-4DB2-BD59-A6C34878D82A}">
                    <a16:rowId xmlns:a16="http://schemas.microsoft.com/office/drawing/2014/main" val="1345370072"/>
                  </a:ext>
                </a:extLst>
              </a:tr>
              <a:tr h="150940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>
                          <a:effectLst/>
                          <a:latin typeface="Avenir Next LT Pro" panose="020B0504020202020204" pitchFamily="34" charset="0"/>
                        </a:rPr>
                        <a:t>. Alinéa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30%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30%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extLst>
                  <a:ext uri="{0D108BD9-81ED-4DB2-BD59-A6C34878D82A}">
                    <a16:rowId xmlns:a16="http://schemas.microsoft.com/office/drawing/2014/main" val="828673198"/>
                  </a:ext>
                </a:extLst>
              </a:tr>
              <a:tr h="150940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>
                          <a:effectLst/>
                          <a:latin typeface="Avenir Next LT Pro" panose="020B0504020202020204" pitchFamily="34" charset="0"/>
                        </a:rPr>
                        <a:t>. Brico-Dépôt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 dirty="0">
                          <a:effectLst/>
                          <a:latin typeface="Avenir Next LT Pro" panose="020B0504020202020204" pitchFamily="34" charset="0"/>
                        </a:rPr>
                        <a:t>27%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25%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extLst>
                  <a:ext uri="{0D108BD9-81ED-4DB2-BD59-A6C34878D82A}">
                    <a16:rowId xmlns:a16="http://schemas.microsoft.com/office/drawing/2014/main" val="898583622"/>
                  </a:ext>
                </a:extLst>
              </a:tr>
              <a:tr h="144902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>
                          <a:effectLst/>
                          <a:latin typeface="Avenir Next LT Pro" panose="020B0504020202020204" pitchFamily="34" charset="0"/>
                        </a:rPr>
                        <a:t>. Perene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10%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800" u="none" strike="noStrike">
                          <a:effectLst/>
                          <a:latin typeface="Avenir Next LT Pro" panose="020B0504020202020204" pitchFamily="34" charset="0"/>
                        </a:rPr>
                        <a:t>9%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b"/>
                </a:tc>
                <a:extLst>
                  <a:ext uri="{0D108BD9-81ED-4DB2-BD59-A6C34878D82A}">
                    <a16:rowId xmlns:a16="http://schemas.microsoft.com/office/drawing/2014/main" val="242466688"/>
                  </a:ext>
                </a:extLst>
              </a:tr>
              <a:tr h="144902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>
                          <a:effectLst/>
                          <a:latin typeface="Avenir Next LT Pro" panose="020B0504020202020204" pitchFamily="34" charset="0"/>
                        </a:rPr>
                        <a:t>Aucune de celles-là</a:t>
                      </a:r>
                      <a:endParaRPr lang="fr-FR" sz="900" b="0" i="1" u="none" strike="noStrike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 dirty="0">
                          <a:effectLst/>
                          <a:latin typeface="Avenir Next LT Pro" panose="020B0504020202020204" pitchFamily="34" charset="0"/>
                        </a:rPr>
                        <a:t>2,0%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 dirty="0">
                          <a:effectLst/>
                          <a:latin typeface="Avenir Next LT Pro" panose="020B0504020202020204" pitchFamily="34" charset="0"/>
                        </a:rPr>
                        <a:t>3,0%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504020202020204" pitchFamily="34" charset="0"/>
                      </a:endParaRPr>
                    </a:p>
                  </a:txBody>
                  <a:tcPr marL="6038" marR="6038" marT="6038" marB="0" anchor="ctr"/>
                </a:tc>
                <a:extLst>
                  <a:ext uri="{0D108BD9-81ED-4DB2-BD59-A6C34878D82A}">
                    <a16:rowId xmlns:a16="http://schemas.microsoft.com/office/drawing/2014/main" val="35522613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48431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0EF06545-CBC8-8A2A-EA44-D138FB3B3F61}"/>
              </a:ext>
            </a:extLst>
          </p:cNvPr>
          <p:cNvSpPr txBox="1"/>
          <p:nvPr/>
        </p:nvSpPr>
        <p:spPr>
          <a:xfrm>
            <a:off x="2522237" y="571289"/>
            <a:ext cx="7147525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Une exigence simple </a:t>
            </a:r>
          </a:p>
          <a:p>
            <a:pPr algn="ctr"/>
            <a:endParaRPr lang="fr-FR" sz="2800" dirty="0">
              <a:solidFill>
                <a:schemeClr val="bg1"/>
              </a:solidFill>
              <a:highlight>
                <a:srgbClr val="D9117E"/>
              </a:highlight>
              <a:latin typeface="Avenir Next LT Pro" panose="020B0504020202020204" pitchFamily="34" charset="0"/>
              <a:ea typeface="Tahoma" panose="020B0604030504040204" pitchFamily="34" charset="0"/>
              <a:cs typeface="Avenir Black" panose="020B0803020203020204" pitchFamily="34" charset="-78"/>
            </a:endParaRPr>
          </a:p>
          <a:p>
            <a:pPr algn="ctr"/>
            <a:endParaRPr lang="fr-FR" sz="2800" dirty="0">
              <a:solidFill>
                <a:schemeClr val="bg1"/>
              </a:solidFill>
              <a:highlight>
                <a:srgbClr val="D9117E"/>
              </a:highlight>
              <a:latin typeface="Avenir Next LT Pro" panose="020B0504020202020204" pitchFamily="34" charset="0"/>
              <a:ea typeface="Tahoma" panose="020B0604030504040204" pitchFamily="34" charset="0"/>
              <a:cs typeface="Avenir Black" panose="020B0803020203020204" pitchFamily="34" charset="-78"/>
            </a:endParaRPr>
          </a:p>
          <a:p>
            <a:pPr algn="ctr"/>
            <a:r>
              <a:rPr lang="fr-FR" sz="2800" dirty="0">
                <a:latin typeface="Avenir Next LT Pro" panose="020B0504020202020204" pitchFamily="34" charset="0"/>
                <a:ea typeface="Tahoma" panose="020B0604030504040204" pitchFamily="34" charset="0"/>
                <a:cs typeface="Avenir Black" panose="020B0803020203020204" pitchFamily="34" charset="-78"/>
              </a:rPr>
              <a:t>POURSUIVRE LE TRAVAIL DE </a:t>
            </a:r>
            <a:r>
              <a:rPr lang="fr-FR" sz="4800" b="1" dirty="0">
                <a:solidFill>
                  <a:schemeClr val="bg1"/>
                </a:solidFill>
                <a:highlight>
                  <a:srgbClr val="D9117E"/>
                </a:highlight>
                <a:latin typeface="Avenir Next LT Pro" panose="020B0504020202020204" pitchFamily="34" charset="0"/>
                <a:ea typeface="Tahoma" panose="020B0604030504040204" pitchFamily="34" charset="0"/>
                <a:cs typeface="Avenir Black" panose="020B0803020203020204" pitchFamily="34" charset="-78"/>
              </a:rPr>
              <a:t>NOTORIETE QUALIFIEE</a:t>
            </a:r>
          </a:p>
          <a:p>
            <a:pPr algn="ctr"/>
            <a:r>
              <a:rPr lang="fr-FR" sz="6600" dirty="0">
                <a:solidFill>
                  <a:schemeClr val="bg1"/>
                </a:solidFill>
                <a:highlight>
                  <a:srgbClr val="D9117E"/>
                </a:highlight>
                <a:latin typeface="Avenir Next LT Pro" panose="020B0504020202020204" pitchFamily="34" charset="0"/>
                <a:ea typeface="Tahoma" panose="020B0604030504040204" pitchFamily="34" charset="0"/>
                <a:cs typeface="Avenir Black" panose="020B0803020203020204" pitchFamily="34" charset="-78"/>
              </a:rPr>
              <a:t> </a:t>
            </a:r>
            <a:endParaRPr lang="fr-FR" sz="2800" dirty="0">
              <a:solidFill>
                <a:schemeClr val="bg1"/>
              </a:solidFill>
              <a:highlight>
                <a:srgbClr val="D9117E"/>
              </a:highlight>
              <a:latin typeface="Avenir Next LT Pro" panose="020B0504020202020204" pitchFamily="34" charset="0"/>
              <a:ea typeface="Tahoma" panose="020B0604030504040204" pitchFamily="34" charset="0"/>
              <a:cs typeface="Avenir Black" panose="020B0803020203020204" pitchFamily="34" charset="-78"/>
            </a:endParaRPr>
          </a:p>
        </p:txBody>
      </p:sp>
      <p:sp>
        <p:nvSpPr>
          <p:cNvPr id="10" name="TextBox 3">
            <a:extLst>
              <a:ext uri="{FF2B5EF4-FFF2-40B4-BE49-F238E27FC236}">
                <a16:creationId xmlns:a16="http://schemas.microsoft.com/office/drawing/2014/main" id="{08134860-0E01-1019-EB85-8EDFE0601261}"/>
              </a:ext>
            </a:extLst>
          </p:cNvPr>
          <p:cNvSpPr txBox="1"/>
          <p:nvPr/>
        </p:nvSpPr>
        <p:spPr>
          <a:xfrm>
            <a:off x="1973597" y="3429000"/>
            <a:ext cx="86211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fr-FR" altLang="fr-FR" sz="2400" dirty="0">
                <a:latin typeface="Avenir Next LT Pro" panose="020B0504020202020204" pitchFamily="34" charset="0"/>
              </a:rPr>
              <a:t>Le film doit permettre de développer la notoriété de l’enseigne Darty Concepteur Cuisine et créer la préférence Electrolux sur le GEM encastrable.</a:t>
            </a:r>
            <a:endParaRPr lang="fr-FR" altLang="fr-FR" sz="2400" b="1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8877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BE24597-9018-432E-B953-B4E153362A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397" y="4498363"/>
            <a:ext cx="1087320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2400" dirty="0">
                <a:solidFill>
                  <a:schemeClr val="tx1"/>
                </a:solidFill>
                <a:latin typeface="Avenir Next LT Pro" panose="020B0504020202020204" pitchFamily="34" charset="0"/>
              </a:rPr>
              <a:t>Eviter la confusion et affirmer le rôle de  DARTY en tant </a:t>
            </a:r>
            <a:br>
              <a:rPr lang="fr-FR" sz="2400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2400" dirty="0">
                <a:solidFill>
                  <a:schemeClr val="tx1"/>
                </a:solidFill>
                <a:latin typeface="Avenir Next LT Pro" panose="020B0504020202020204" pitchFamily="34" charset="0"/>
              </a:rPr>
              <a:t>que concepteur cuisine.</a:t>
            </a:r>
          </a:p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lang="fr-FR" sz="2400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endParaRPr lang="fr-FR" sz="2400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F8F3BF3A-EE7D-C15D-04AF-29E0882A8D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5832" y="922738"/>
            <a:ext cx="5759910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9600" b="1" spc="300" dirty="0">
                <a:solidFill>
                  <a:schemeClr val="tx1"/>
                </a:solidFill>
                <a:latin typeface="Calvert MT Std" panose="02040504020105020204" pitchFamily="18" charset="0"/>
              </a:rPr>
              <a:t>AFFIRMER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6481AEDE-01EA-D7FC-3234-8137838B73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1179" y="2562187"/>
            <a:ext cx="9417258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6600" spc="300" dirty="0">
                <a:solidFill>
                  <a:schemeClr val="tx1"/>
                </a:solidFill>
                <a:latin typeface="Avenir Next LT Pro" panose="020B0504020202020204" pitchFamily="34" charset="0"/>
              </a:rPr>
              <a:t>Darty fait des cuisines</a:t>
            </a:r>
            <a:endParaRPr lang="fr-FR" sz="6600" spc="-150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AA1213CA-1865-9F3A-C275-11A8EE973950}"/>
              </a:ext>
            </a:extLst>
          </p:cNvPr>
          <p:cNvCxnSpPr/>
          <p:nvPr/>
        </p:nvCxnSpPr>
        <p:spPr>
          <a:xfrm>
            <a:off x="4646645" y="2554722"/>
            <a:ext cx="264989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Rectangle 3">
            <a:extLst>
              <a:ext uri="{FF2B5EF4-FFF2-40B4-BE49-F238E27FC236}">
                <a16:creationId xmlns:a16="http://schemas.microsoft.com/office/drawing/2014/main" id="{CD5D56B1-A50E-B888-3802-8F8184BD8025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1142561" y="1167416"/>
            <a:ext cx="3291269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sz="3200" b="1" dirty="0">
                <a:solidFill>
                  <a:schemeClr val="bg1"/>
                </a:solidFill>
                <a:highlight>
                  <a:srgbClr val="D9117E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ENJEU#1</a:t>
            </a:r>
            <a:endParaRPr lang="fr-FR" sz="3200" b="1" dirty="0">
              <a:solidFill>
                <a:schemeClr val="bg1"/>
              </a:solidFill>
              <a:highlight>
                <a:srgbClr val="D9117E"/>
              </a:highligh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7761086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16558</TotalTime>
  <Words>757</Words>
  <Application>Microsoft Office PowerPoint</Application>
  <PresentationFormat>Grand écran</PresentationFormat>
  <Paragraphs>130</Paragraphs>
  <Slides>23</Slides>
  <Notes>5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23</vt:i4>
      </vt:variant>
    </vt:vector>
  </HeadingPairs>
  <TitlesOfParts>
    <vt:vector size="32" baseType="lpstr">
      <vt:lpstr>Calvert MT Std</vt:lpstr>
      <vt:lpstr>Arial</vt:lpstr>
      <vt:lpstr>Tahoma</vt:lpstr>
      <vt:lpstr>Wingdings</vt:lpstr>
      <vt:lpstr>Georgia</vt:lpstr>
      <vt:lpstr>Police système Courant</vt:lpstr>
      <vt:lpstr>Avenir Next LT Pro</vt:lpstr>
      <vt:lpstr>Calibri</vt:lpstr>
      <vt:lpstr>1_Thème LNB</vt:lpstr>
      <vt:lpstr>Présentation PowerPoint</vt:lpstr>
      <vt:lpstr>Présentation PowerPoint</vt:lpstr>
      <vt:lpstr>Présentation PowerPoint</vt:lpstr>
      <vt:lpstr>Présentation PowerPoint</vt:lpstr>
      <vt:lpstr>Situation</vt:lpstr>
      <vt:lpstr>Rappel </vt:lpstr>
      <vt:lpstr>Rappel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Emilie Proteau</dc:creator>
  <cp:keywords/>
  <dc:description/>
  <cp:lastModifiedBy>Antoine Jubert</cp:lastModifiedBy>
  <cp:revision>45</cp:revision>
  <cp:lastPrinted>2022-07-05T07:32:58Z</cp:lastPrinted>
  <dcterms:created xsi:type="dcterms:W3CDTF">2023-04-17T13:19:25Z</dcterms:created>
  <dcterms:modified xsi:type="dcterms:W3CDTF">2024-02-08T14:08:22Z</dcterms:modified>
  <cp:category/>
</cp:coreProperties>
</file>